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3" r:id="rId1"/>
  </p:sldMasterIdLst>
  <p:notesMasterIdLst>
    <p:notesMasterId r:id="rId13"/>
  </p:notesMasterIdLst>
  <p:sldIdLst>
    <p:sldId id="259" r:id="rId2"/>
    <p:sldId id="275" r:id="rId3"/>
    <p:sldId id="27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295" r:id="rId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Helle Formatvorlage 2 - Akz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374" autoAdjust="0"/>
  </p:normalViewPr>
  <p:slideViewPr>
    <p:cSldViewPr snapToGrid="0">
      <p:cViewPr varScale="1">
        <p:scale>
          <a:sx n="60" d="100"/>
          <a:sy n="60" d="100"/>
        </p:scale>
        <p:origin x="72" y="11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Category 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13-4CFB-95A0-1AE326AEFD41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Category B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Tabelle1!$C$2:$C$5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13-4CFB-95A0-1AE326AEFD41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Category C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Tabelle1!$D$2:$D$5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913-4CFB-95A0-1AE326AEFD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1229775472"/>
        <c:axId val="1229778304"/>
      </c:barChart>
      <c:catAx>
        <c:axId val="1229775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1229778304"/>
        <c:crosses val="autoZero"/>
        <c:auto val="1"/>
        <c:lblAlgn val="ctr"/>
        <c:lblOffset val="100"/>
        <c:noMultiLvlLbl val="0"/>
      </c:catAx>
      <c:valAx>
        <c:axId val="1229778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1229775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042940454897402"/>
          <c:y val="0.93518943148733502"/>
          <c:w val="0.31914109952966102"/>
          <c:h val="6.48105685126651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cap="rnd">
      <a:noFill/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8B6716-3E4E-4989-9B7D-70C62584430E}" type="datetimeFigureOut">
              <a:rPr lang="de-DE" smtClean="0"/>
              <a:t>29.04.2019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34A9C8-8EFD-4F13-A472-2FBBA73D00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90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8E9A841-A20B-42B0-AE4F-B471586E7F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8680" y="3817620"/>
            <a:ext cx="7658100" cy="5365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 spc="13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Subtitle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presentation</a:t>
            </a:r>
            <a:r>
              <a:rPr lang="de-DE" dirty="0"/>
              <a:t> / Name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event</a:t>
            </a:r>
            <a:endParaRPr lang="de-DE" dirty="0"/>
          </a:p>
        </p:txBody>
      </p:sp>
      <p:sp>
        <p:nvSpPr>
          <p:cNvPr id="4" name="Textplatzhalter 4">
            <a:extLst>
              <a:ext uri="{FF2B5EF4-FFF2-40B4-BE49-F238E27FC236}">
                <a16:creationId xmlns:a16="http://schemas.microsoft.com/office/drawing/2014/main" id="{9F61B8DC-A995-42DD-8AEB-C41A126409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8680" y="4171315"/>
            <a:ext cx="9330397" cy="14457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8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presentation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83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47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-Tabel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chapter</a:t>
            </a:r>
            <a:endParaRPr lang="de-DE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slide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7281996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-Kap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5">
            <a:extLst>
              <a:ext uri="{FF2B5EF4-FFF2-40B4-BE49-F238E27FC236}">
                <a16:creationId xmlns:a16="http://schemas.microsoft.com/office/drawing/2014/main" id="{EC939625-959A-404B-84B5-A53F31F6F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2020" y="5314951"/>
            <a:ext cx="7280910" cy="2857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 spc="130" baseline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Subtitle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chapter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D97EA11-AD16-45A9-A0EA-CA3F43B92C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08843" y="5508625"/>
            <a:ext cx="7304087" cy="11096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000" spc="30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chapter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73505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47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-Text-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chapter</a:t>
            </a:r>
            <a:endParaRPr lang="de-DE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slide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B8998D4-0A8B-4BF6-BE94-DEBA1BA81C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445" y="2000885"/>
            <a:ext cx="5005388" cy="1130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Introduction</a:t>
            </a:r>
            <a:r>
              <a:rPr lang="de-DE" dirty="0"/>
              <a:t> / Key </a:t>
            </a:r>
            <a:r>
              <a:rPr lang="de-DE" dirty="0" err="1"/>
              <a:t>take-aways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604E3DCA-9DCB-4532-AB20-06B81908A6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5810" y="3348990"/>
            <a:ext cx="5005388" cy="184721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3"/>
              </a:buBlip>
              <a:defRPr sz="18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Bullet </a:t>
            </a:r>
            <a:r>
              <a:rPr lang="de-DE" dirty="0" err="1"/>
              <a:t>points</a:t>
            </a:r>
            <a:endParaRPr lang="de-DE" dirty="0"/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2F26A76F-8A0F-46D5-9BEB-99196AF6B1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2092325"/>
            <a:ext cx="5688013" cy="30289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Move </a:t>
            </a:r>
            <a:r>
              <a:rPr lang="de-DE" dirty="0" err="1"/>
              <a:t>picture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215641"/>
      </p:ext>
    </p:extLst>
  </p:cSld>
  <p:clrMapOvr>
    <a:masterClrMapping/>
  </p:clrMapOvr>
  <p:transition spd="slow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-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chapter</a:t>
            </a:r>
            <a:endParaRPr lang="de-DE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slide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B8998D4-0A8B-4BF6-BE94-DEBA1BA81C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444" y="2000885"/>
            <a:ext cx="8392795" cy="1130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Introduction</a:t>
            </a:r>
            <a:r>
              <a:rPr lang="de-DE" dirty="0"/>
              <a:t> / Key </a:t>
            </a:r>
            <a:r>
              <a:rPr lang="de-DE" dirty="0" err="1"/>
              <a:t>take-aways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604E3DCA-9DCB-4532-AB20-06B81908A6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5810" y="3348990"/>
            <a:ext cx="2777490" cy="184721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3"/>
              </a:buBlip>
              <a:defRPr sz="18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Bullet </a:t>
            </a:r>
            <a:r>
              <a:rPr lang="de-DE" dirty="0" err="1"/>
              <a:t>points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2F24D48-8ED6-4EAB-AF89-2FC1134DCD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1530" y="3348989"/>
            <a:ext cx="2777490" cy="184721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3"/>
              </a:buBlip>
              <a:defRPr sz="18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Bullet </a:t>
            </a:r>
            <a:r>
              <a:rPr lang="de-DE" dirty="0" err="1"/>
              <a:t>points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9206625"/>
      </p:ext>
    </p:extLst>
  </p:cSld>
  <p:clrMapOvr>
    <a:masterClrMapping/>
  </p:clrMapOvr>
  <p:transition spd="slow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-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chapter</a:t>
            </a:r>
            <a:endParaRPr lang="de-DE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slide</a:t>
            </a:r>
            <a:endParaRPr lang="de-DE" dirty="0"/>
          </a:p>
        </p:txBody>
      </p:sp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1886561E-008E-4411-8E47-1911A286BE5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1541" y="1885950"/>
            <a:ext cx="9909810" cy="40011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Move </a:t>
            </a:r>
            <a:r>
              <a:rPr lang="de-DE" dirty="0" err="1"/>
              <a:t>picture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5166747"/>
      </p:ext>
    </p:extLst>
  </p:cSld>
  <p:clrMapOvr>
    <a:masterClrMapping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-Bild-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chapter</a:t>
            </a:r>
            <a:endParaRPr lang="de-DE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slide</a:t>
            </a:r>
            <a:endParaRPr lang="de-DE" dirty="0"/>
          </a:p>
        </p:txBody>
      </p:sp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1886561E-008E-4411-8E47-1911A286BE5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1541" y="1885950"/>
            <a:ext cx="4983479" cy="40011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Move </a:t>
            </a:r>
            <a:r>
              <a:rPr lang="de-DE" dirty="0" err="1"/>
              <a:t>picture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12F08279-399F-4811-ADDD-E066AE61E32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50280" y="1885949"/>
            <a:ext cx="4983479" cy="40011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Move </a:t>
            </a:r>
            <a:r>
              <a:rPr lang="de-DE" dirty="0" err="1"/>
              <a:t>picture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9339550"/>
      </p:ext>
    </p:extLst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t-Kap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5">
            <a:extLst>
              <a:ext uri="{FF2B5EF4-FFF2-40B4-BE49-F238E27FC236}">
                <a16:creationId xmlns:a16="http://schemas.microsoft.com/office/drawing/2014/main" id="{EC939625-959A-404B-84B5-A53F31F6F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2020" y="5314951"/>
            <a:ext cx="7280910" cy="2857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 spc="130" baseline="0">
                <a:solidFill>
                  <a:schemeClr val="accent5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Subtitle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chapter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D97EA11-AD16-45A9-A0EA-CA3F43B92C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08843" y="5508625"/>
            <a:ext cx="7304087" cy="11096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000" spc="300" baseline="0">
                <a:solidFill>
                  <a:schemeClr val="accent5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chapter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8031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47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t-Text-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5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chapter</a:t>
            </a:r>
            <a:endParaRPr lang="de-DE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5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slide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B8998D4-0A8B-4BF6-BE94-DEBA1BA81C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445" y="2000885"/>
            <a:ext cx="5005388" cy="1130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Introduction</a:t>
            </a:r>
            <a:r>
              <a:rPr lang="de-DE" dirty="0"/>
              <a:t> / Key </a:t>
            </a:r>
            <a:r>
              <a:rPr lang="de-DE" dirty="0" err="1"/>
              <a:t>take-aways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604E3DCA-9DCB-4532-AB20-06B81908A6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5810" y="3348990"/>
            <a:ext cx="5005388" cy="184721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3"/>
              </a:buBlip>
              <a:defRPr sz="18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Bullet </a:t>
            </a:r>
            <a:r>
              <a:rPr lang="de-DE" dirty="0" err="1"/>
              <a:t>points</a:t>
            </a:r>
            <a:endParaRPr lang="de-DE" dirty="0"/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2F26A76F-8A0F-46D5-9BEB-99196AF6B1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2092325"/>
            <a:ext cx="5688013" cy="30289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Move </a:t>
            </a:r>
            <a:r>
              <a:rPr lang="de-DE" dirty="0" err="1"/>
              <a:t>picture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0379082"/>
      </p:ext>
    </p:extLst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t-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5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chapter</a:t>
            </a:r>
            <a:endParaRPr lang="de-DE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5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slide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B8998D4-0A8B-4BF6-BE94-DEBA1BA81C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444" y="2000885"/>
            <a:ext cx="8392795" cy="1130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Introduction</a:t>
            </a:r>
            <a:r>
              <a:rPr lang="de-DE" dirty="0"/>
              <a:t> / Key </a:t>
            </a:r>
            <a:r>
              <a:rPr lang="de-DE" dirty="0" err="1"/>
              <a:t>take-aways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604E3DCA-9DCB-4532-AB20-06B81908A6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5810" y="3348990"/>
            <a:ext cx="2777490" cy="184721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3"/>
              </a:buBlip>
              <a:defRPr sz="18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Bullet </a:t>
            </a:r>
            <a:r>
              <a:rPr lang="de-DE" dirty="0" err="1"/>
              <a:t>points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2F24D48-8ED6-4EAB-AF89-2FC1134DCD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1530" y="3348989"/>
            <a:ext cx="2777490" cy="184721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3"/>
              </a:buBlip>
              <a:defRPr sz="18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Bullet </a:t>
            </a:r>
            <a:r>
              <a:rPr lang="de-DE" dirty="0" err="1"/>
              <a:t>points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3612567"/>
      </p:ext>
    </p:extLst>
  </p:cSld>
  <p:clrMapOvr>
    <a:masterClrMapping/>
  </p:clrMapOvr>
  <p:transition spd="slow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t-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5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chapter</a:t>
            </a:r>
            <a:endParaRPr lang="de-DE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5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slide</a:t>
            </a:r>
            <a:endParaRPr lang="de-DE" dirty="0"/>
          </a:p>
        </p:txBody>
      </p:sp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1886561E-008E-4411-8E47-1911A286BE5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1541" y="1885950"/>
            <a:ext cx="9909810" cy="40011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Move </a:t>
            </a:r>
            <a:r>
              <a:rPr lang="de-DE" dirty="0" err="1"/>
              <a:t>picture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9392725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platzhalter 4">
            <a:extLst>
              <a:ext uri="{FF2B5EF4-FFF2-40B4-BE49-F238E27FC236}">
                <a16:creationId xmlns:a16="http://schemas.microsoft.com/office/drawing/2014/main" id="{0D42E7BB-3242-4FAB-9B7E-ACE38334C1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15734" y="1434624"/>
            <a:ext cx="2994025" cy="38973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aseline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__ Chapter 1</a:t>
            </a:r>
          </a:p>
          <a:p>
            <a:pPr lvl="0"/>
            <a:r>
              <a:rPr lang="de-DE" dirty="0"/>
              <a:t>__ Chapter 2</a:t>
            </a:r>
          </a:p>
          <a:p>
            <a:pPr lvl="0"/>
            <a:r>
              <a:rPr lang="de-DE" dirty="0"/>
              <a:t>__ Chapter 3</a:t>
            </a:r>
          </a:p>
          <a:p>
            <a:pPr lvl="0"/>
            <a:r>
              <a:rPr lang="de-DE" dirty="0"/>
              <a:t>__ Chapter 4</a:t>
            </a:r>
          </a:p>
          <a:p>
            <a:pPr lvl="0"/>
            <a:r>
              <a:rPr lang="de-DE" dirty="0"/>
              <a:t>__ Chapter 5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98A2C11-91AB-4D74-9FF4-5FE1E857D9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08515" y="1434624"/>
            <a:ext cx="395605" cy="38973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accent2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1</a:t>
            </a:r>
          </a:p>
          <a:p>
            <a:pPr lvl="0"/>
            <a:r>
              <a:rPr lang="de-DE" dirty="0"/>
              <a:t>3</a:t>
            </a:r>
          </a:p>
          <a:p>
            <a:pPr lvl="0"/>
            <a:r>
              <a:rPr lang="de-DE" dirty="0"/>
              <a:t>5</a:t>
            </a:r>
          </a:p>
          <a:p>
            <a:pPr lvl="0"/>
            <a:r>
              <a:rPr lang="de-DE" dirty="0"/>
              <a:t>7</a:t>
            </a:r>
          </a:p>
          <a:p>
            <a:pPr lvl="0"/>
            <a:r>
              <a:rPr lang="de-DE" dirty="0"/>
              <a:t>8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9F61B8DC-A995-42DD-8AEB-C41A12640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8680" y="1769111"/>
            <a:ext cx="4465320" cy="11968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8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123396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t-Bild-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5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chapter</a:t>
            </a:r>
            <a:endParaRPr lang="de-DE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5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slide</a:t>
            </a:r>
            <a:endParaRPr lang="de-DE" dirty="0"/>
          </a:p>
        </p:txBody>
      </p:sp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1886561E-008E-4411-8E47-1911A286BE5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1541" y="1885950"/>
            <a:ext cx="4983479" cy="40011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Move </a:t>
            </a:r>
            <a:r>
              <a:rPr lang="de-DE" dirty="0" err="1"/>
              <a:t>picture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12F08279-399F-4811-ADDD-E066AE61E32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50280" y="1885949"/>
            <a:ext cx="4983479" cy="40011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Move </a:t>
            </a:r>
            <a:r>
              <a:rPr lang="de-DE" dirty="0" err="1"/>
              <a:t>picture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1580375"/>
      </p:ext>
    </p:extLst>
  </p:cSld>
  <p:clrMapOvr>
    <a:masterClrMapping/>
  </p:clrMapOvr>
  <p:transition spd="slow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lb-Kap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5">
            <a:extLst>
              <a:ext uri="{FF2B5EF4-FFF2-40B4-BE49-F238E27FC236}">
                <a16:creationId xmlns:a16="http://schemas.microsoft.com/office/drawing/2014/main" id="{EC939625-959A-404B-84B5-A53F31F6F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2020" y="5314951"/>
            <a:ext cx="7280910" cy="2857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 spc="130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Subtitle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chapter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D97EA11-AD16-45A9-A0EA-CA3F43B92C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08843" y="5508625"/>
            <a:ext cx="7304087" cy="11096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000" spc="300">
                <a:solidFill>
                  <a:schemeClr val="accent3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chapter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67304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47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lb-Text-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chapter</a:t>
            </a:r>
            <a:endParaRPr lang="de-DE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3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slide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B8998D4-0A8B-4BF6-BE94-DEBA1BA81C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445" y="2000885"/>
            <a:ext cx="5005388" cy="1130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Introduction</a:t>
            </a:r>
            <a:r>
              <a:rPr lang="de-DE" dirty="0"/>
              <a:t> / Key </a:t>
            </a:r>
            <a:r>
              <a:rPr lang="de-DE" dirty="0" err="1"/>
              <a:t>take-aways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604E3DCA-9DCB-4532-AB20-06B81908A6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5810" y="3348990"/>
            <a:ext cx="5005388" cy="184721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3"/>
              </a:buBlip>
              <a:defRPr sz="18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Bullet </a:t>
            </a:r>
            <a:r>
              <a:rPr lang="de-DE" dirty="0" err="1"/>
              <a:t>points</a:t>
            </a:r>
            <a:endParaRPr lang="de-DE" dirty="0"/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2F26A76F-8A0F-46D5-9BEB-99196AF6B1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2092325"/>
            <a:ext cx="5688013" cy="30289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Move </a:t>
            </a:r>
            <a:r>
              <a:rPr lang="de-DE" dirty="0" err="1"/>
              <a:t>picture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74863516"/>
      </p:ext>
    </p:extLst>
  </p:cSld>
  <p:clrMapOvr>
    <a:masterClrMapping/>
  </p:clrMapOvr>
  <p:transition spd="slow">
    <p:pu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lb-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chapter</a:t>
            </a:r>
            <a:endParaRPr lang="de-DE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3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slide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B8998D4-0A8B-4BF6-BE94-DEBA1BA81C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444" y="2000885"/>
            <a:ext cx="8392795" cy="1130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Introduction</a:t>
            </a:r>
            <a:r>
              <a:rPr lang="de-DE" dirty="0"/>
              <a:t> / Key </a:t>
            </a:r>
            <a:r>
              <a:rPr lang="de-DE" dirty="0" err="1"/>
              <a:t>take-aways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604E3DCA-9DCB-4532-AB20-06B81908A6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5810" y="3348990"/>
            <a:ext cx="2777490" cy="184721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3"/>
              </a:buBlip>
              <a:defRPr sz="18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Bullet </a:t>
            </a:r>
            <a:r>
              <a:rPr lang="de-DE" dirty="0" err="1"/>
              <a:t>points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2F24D48-8ED6-4EAB-AF89-2FC1134DCD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1530" y="3348989"/>
            <a:ext cx="2777490" cy="184721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3"/>
              </a:buBlip>
              <a:defRPr sz="18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Bullet </a:t>
            </a:r>
            <a:r>
              <a:rPr lang="de-DE" dirty="0" err="1"/>
              <a:t>points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2853831"/>
      </p:ext>
    </p:extLst>
  </p:cSld>
  <p:clrMapOvr>
    <a:masterClrMapping/>
  </p:clrMapOvr>
  <p:transition spd="slow">
    <p:pu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lb-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chapter</a:t>
            </a:r>
            <a:endParaRPr lang="de-DE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3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slide</a:t>
            </a:r>
            <a:endParaRPr lang="de-DE" dirty="0"/>
          </a:p>
        </p:txBody>
      </p:sp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1886561E-008E-4411-8E47-1911A286BE5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1541" y="1885950"/>
            <a:ext cx="9909810" cy="40011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Move </a:t>
            </a:r>
            <a:r>
              <a:rPr lang="de-DE" dirty="0" err="1"/>
              <a:t>picture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2253745"/>
      </p:ext>
    </p:extLst>
  </p:cSld>
  <p:clrMapOvr>
    <a:masterClrMapping/>
  </p:clrMapOvr>
  <p:transition spd="slow">
    <p:push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lb-Bild-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chapter</a:t>
            </a:r>
            <a:endParaRPr lang="de-DE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3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slide</a:t>
            </a:r>
            <a:endParaRPr lang="de-DE" dirty="0"/>
          </a:p>
        </p:txBody>
      </p:sp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1886561E-008E-4411-8E47-1911A286BE5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1541" y="1885950"/>
            <a:ext cx="4983479" cy="40011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Move </a:t>
            </a:r>
            <a:r>
              <a:rPr lang="de-DE" dirty="0" err="1"/>
              <a:t>picture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12F08279-399F-4811-ADDD-E066AE61E32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50280" y="1885949"/>
            <a:ext cx="4983479" cy="40011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Move </a:t>
            </a:r>
            <a:r>
              <a:rPr lang="de-DE" dirty="0" err="1"/>
              <a:t>picture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1311495"/>
      </p:ext>
    </p:extLst>
  </p:cSld>
  <p:clrMapOvr>
    <a:masterClrMapping/>
  </p:clrMapOvr>
  <p:transition spd="slow">
    <p:push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olettblau-Kap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5">
            <a:extLst>
              <a:ext uri="{FF2B5EF4-FFF2-40B4-BE49-F238E27FC236}">
                <a16:creationId xmlns:a16="http://schemas.microsoft.com/office/drawing/2014/main" id="{EC939625-959A-404B-84B5-A53F31F6F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2020" y="5314951"/>
            <a:ext cx="7280910" cy="2857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 spc="130" baseline="0">
                <a:solidFill>
                  <a:schemeClr val="accent4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Subtitle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chapter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D97EA11-AD16-45A9-A0EA-CA3F43B92C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08843" y="5508625"/>
            <a:ext cx="7304087" cy="11096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000" spc="300">
                <a:solidFill>
                  <a:schemeClr val="accent4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chapter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07296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47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olettblau-Text-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4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chapter</a:t>
            </a:r>
            <a:endParaRPr lang="de-DE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4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slide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B8998D4-0A8B-4BF6-BE94-DEBA1BA81C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445" y="2000885"/>
            <a:ext cx="5005388" cy="1130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Introduction</a:t>
            </a:r>
            <a:r>
              <a:rPr lang="de-DE" dirty="0"/>
              <a:t> / Key </a:t>
            </a:r>
            <a:r>
              <a:rPr lang="de-DE" dirty="0" err="1"/>
              <a:t>take-aways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604E3DCA-9DCB-4532-AB20-06B81908A6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5810" y="3348990"/>
            <a:ext cx="5005388" cy="184721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3"/>
              </a:buBlip>
              <a:defRPr sz="18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Bullet </a:t>
            </a:r>
            <a:r>
              <a:rPr lang="de-DE" dirty="0" err="1"/>
              <a:t>points</a:t>
            </a:r>
            <a:endParaRPr lang="de-DE" dirty="0"/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2F26A76F-8A0F-46D5-9BEB-99196AF6B1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2092325"/>
            <a:ext cx="5688013" cy="30289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Move </a:t>
            </a:r>
            <a:r>
              <a:rPr lang="de-DE" dirty="0" err="1"/>
              <a:t>picture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050507"/>
      </p:ext>
    </p:extLst>
  </p:cSld>
  <p:clrMapOvr>
    <a:masterClrMapping/>
  </p:clrMapOvr>
  <p:transition spd="slow">
    <p:push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olettblau-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4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chapter</a:t>
            </a:r>
            <a:endParaRPr lang="de-DE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4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slide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B8998D4-0A8B-4BF6-BE94-DEBA1BA81C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444" y="2000885"/>
            <a:ext cx="8392795" cy="1130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Introduction</a:t>
            </a:r>
            <a:r>
              <a:rPr lang="de-DE" dirty="0"/>
              <a:t> / Key </a:t>
            </a:r>
            <a:r>
              <a:rPr lang="de-DE" dirty="0" err="1"/>
              <a:t>take-aways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604E3DCA-9DCB-4532-AB20-06B81908A6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5810" y="3348990"/>
            <a:ext cx="2777490" cy="184721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3"/>
              </a:buBlip>
              <a:defRPr sz="18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Bullet </a:t>
            </a:r>
            <a:r>
              <a:rPr lang="de-DE" dirty="0" err="1"/>
              <a:t>points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2F24D48-8ED6-4EAB-AF89-2FC1134DCD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1530" y="3348989"/>
            <a:ext cx="2777490" cy="184721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3"/>
              </a:buBlip>
              <a:defRPr sz="18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Bullet </a:t>
            </a:r>
            <a:r>
              <a:rPr lang="de-DE" dirty="0" err="1"/>
              <a:t>points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3406551"/>
      </p:ext>
    </p:extLst>
  </p:cSld>
  <p:clrMapOvr>
    <a:masterClrMapping/>
  </p:clrMapOvr>
  <p:transition spd="slow">
    <p:push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olettblau-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trike="noStrike" spc="130" baseline="0">
                <a:solidFill>
                  <a:schemeClr val="accent4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chapter</a:t>
            </a:r>
            <a:endParaRPr lang="de-DE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4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slide</a:t>
            </a:r>
            <a:endParaRPr lang="de-DE" dirty="0"/>
          </a:p>
        </p:txBody>
      </p:sp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1886561E-008E-4411-8E47-1911A286BE5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1541" y="1885950"/>
            <a:ext cx="9909810" cy="40011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Move </a:t>
            </a:r>
            <a:r>
              <a:rPr lang="de-DE" dirty="0" err="1"/>
              <a:t>picture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21659420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-Kap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5">
            <a:extLst>
              <a:ext uri="{FF2B5EF4-FFF2-40B4-BE49-F238E27FC236}">
                <a16:creationId xmlns:a16="http://schemas.microsoft.com/office/drawing/2014/main" id="{EC939625-959A-404B-84B5-A53F31F6F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2020" y="5314951"/>
            <a:ext cx="7280910" cy="2857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 kern="1200" spc="130" baseline="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Subtitle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chapter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D97EA11-AD16-45A9-A0EA-CA3F43B92C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08843" y="5508625"/>
            <a:ext cx="7304087" cy="11096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000" spc="30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chapter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68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47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olettblau-Bild-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4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chapter</a:t>
            </a:r>
            <a:endParaRPr lang="de-DE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4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slide</a:t>
            </a:r>
            <a:endParaRPr lang="de-DE" dirty="0"/>
          </a:p>
        </p:txBody>
      </p:sp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1886561E-008E-4411-8E47-1911A286BE5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1541" y="1885950"/>
            <a:ext cx="4983479" cy="40011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Move </a:t>
            </a:r>
            <a:r>
              <a:rPr lang="de-DE" dirty="0" err="1"/>
              <a:t>picture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12F08279-399F-4811-ADDD-E066AE61E32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50280" y="1885949"/>
            <a:ext cx="4983479" cy="40011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Move </a:t>
            </a:r>
            <a:r>
              <a:rPr lang="de-DE" dirty="0" err="1"/>
              <a:t>picture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241231"/>
      </p:ext>
    </p:extLst>
  </p:cSld>
  <p:clrMapOvr>
    <a:masterClrMapping/>
  </p:clrMapOvr>
  <p:transition spd="slow">
    <p:pu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-Kap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5">
            <a:extLst>
              <a:ext uri="{FF2B5EF4-FFF2-40B4-BE49-F238E27FC236}">
                <a16:creationId xmlns:a16="http://schemas.microsoft.com/office/drawing/2014/main" id="{EC939625-959A-404B-84B5-A53F31F6F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2020" y="5314951"/>
            <a:ext cx="7280910" cy="2857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 spc="130" baseline="0">
                <a:solidFill>
                  <a:schemeClr val="accent6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Subtitle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chapter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D97EA11-AD16-45A9-A0EA-CA3F43B92C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08843" y="5508625"/>
            <a:ext cx="7304087" cy="11096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000" spc="300" baseline="0">
                <a:solidFill>
                  <a:schemeClr val="accent6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chapter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90380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47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-Text-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6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chapter</a:t>
            </a:r>
            <a:endParaRPr lang="de-DE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6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slide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B8998D4-0A8B-4BF6-BE94-DEBA1BA81C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445" y="2000885"/>
            <a:ext cx="5005388" cy="1130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Introduction</a:t>
            </a:r>
            <a:r>
              <a:rPr lang="de-DE" dirty="0"/>
              <a:t> / Key </a:t>
            </a:r>
            <a:r>
              <a:rPr lang="de-DE" dirty="0" err="1"/>
              <a:t>take-aways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604E3DCA-9DCB-4532-AB20-06B81908A6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5810" y="3348990"/>
            <a:ext cx="5005388" cy="184721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3"/>
              </a:buBlip>
              <a:defRPr sz="18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Bullet </a:t>
            </a:r>
            <a:r>
              <a:rPr lang="de-DE" dirty="0" err="1"/>
              <a:t>points</a:t>
            </a:r>
            <a:endParaRPr lang="de-DE" dirty="0"/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2F26A76F-8A0F-46D5-9BEB-99196AF6B1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2092325"/>
            <a:ext cx="5688013" cy="30289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Move </a:t>
            </a:r>
            <a:r>
              <a:rPr lang="de-DE" dirty="0" err="1"/>
              <a:t>picture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7341716"/>
      </p:ext>
    </p:extLst>
  </p:cSld>
  <p:clrMapOvr>
    <a:masterClrMapping/>
  </p:clrMapOvr>
  <p:transition spd="slow">
    <p:push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-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6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chapter</a:t>
            </a:r>
            <a:endParaRPr lang="de-DE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6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slide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B8998D4-0A8B-4BF6-BE94-DEBA1BA81C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444" y="2000885"/>
            <a:ext cx="8392795" cy="1130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Introduction</a:t>
            </a:r>
            <a:r>
              <a:rPr lang="de-DE" dirty="0"/>
              <a:t> / Key </a:t>
            </a:r>
            <a:r>
              <a:rPr lang="de-DE" dirty="0" err="1"/>
              <a:t>take-aways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604E3DCA-9DCB-4532-AB20-06B81908A6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5810" y="3348990"/>
            <a:ext cx="2777490" cy="184721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3"/>
              </a:buBlip>
              <a:defRPr sz="18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Bullet </a:t>
            </a:r>
            <a:r>
              <a:rPr lang="de-DE" dirty="0" err="1"/>
              <a:t>points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2F24D48-8ED6-4EAB-AF89-2FC1134DCD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1530" y="3348989"/>
            <a:ext cx="2777490" cy="184721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3"/>
              </a:buBlip>
              <a:defRPr sz="18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Bullet </a:t>
            </a:r>
            <a:r>
              <a:rPr lang="de-DE" dirty="0" err="1"/>
              <a:t>points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8768804"/>
      </p:ext>
    </p:extLst>
  </p:cSld>
  <p:clrMapOvr>
    <a:masterClrMapping/>
  </p:clrMapOvr>
  <p:transition spd="slow">
    <p:push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-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6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chapter</a:t>
            </a:r>
            <a:endParaRPr lang="de-DE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6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slide</a:t>
            </a:r>
            <a:endParaRPr lang="de-DE" dirty="0"/>
          </a:p>
        </p:txBody>
      </p:sp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1886561E-008E-4411-8E47-1911A286BE5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1541" y="1885950"/>
            <a:ext cx="9909810" cy="40011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Move </a:t>
            </a:r>
            <a:r>
              <a:rPr lang="de-DE" dirty="0" err="1"/>
              <a:t>picture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09860806"/>
      </p:ext>
    </p:extLst>
  </p:cSld>
  <p:clrMapOvr>
    <a:masterClrMapping/>
  </p:clrMapOvr>
  <p:transition spd="slow">
    <p:push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-Bild-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6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chapter</a:t>
            </a:r>
            <a:endParaRPr lang="de-DE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6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slide</a:t>
            </a:r>
            <a:endParaRPr lang="de-DE" dirty="0"/>
          </a:p>
        </p:txBody>
      </p:sp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1886561E-008E-4411-8E47-1911A286BE5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1541" y="1885950"/>
            <a:ext cx="4983479" cy="40011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Move </a:t>
            </a:r>
            <a:r>
              <a:rPr lang="de-DE" dirty="0" err="1"/>
              <a:t>picture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12F08279-399F-4811-ADDD-E066AE61E32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50280" y="1885949"/>
            <a:ext cx="4983479" cy="40011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Move </a:t>
            </a:r>
            <a:r>
              <a:rPr lang="de-DE" dirty="0" err="1"/>
              <a:t>picture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7308164"/>
      </p:ext>
    </p:extLst>
  </p:cSld>
  <p:clrMapOvr>
    <a:masterClrMapping/>
  </p:clrMapOvr>
  <p:transition spd="slow">
    <p:push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19CEBC0-64F4-4931-BA23-32B5DD62E3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4175" y="2651443"/>
            <a:ext cx="6411913" cy="2092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600" spc="3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endParaRPr lang="de-DE" dirty="0"/>
          </a:p>
          <a:p>
            <a:pPr lvl="0"/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attention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03377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platzhalter 4">
            <a:extLst>
              <a:ext uri="{FF2B5EF4-FFF2-40B4-BE49-F238E27FC236}">
                <a16:creationId xmlns:a16="http://schemas.microsoft.com/office/drawing/2014/main" id="{19A53CBB-828A-44F4-A488-87EB0D7E2492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888554438"/>
              </p:ext>
            </p:extLst>
          </p:nvPr>
        </p:nvGraphicFramePr>
        <p:xfrm>
          <a:off x="838200" y="1905000"/>
          <a:ext cx="10944225" cy="4010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chapter</a:t>
            </a:r>
            <a:endParaRPr lang="de-DE" dirty="0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slide</a:t>
            </a:r>
            <a:endParaRPr lang="de-DE" dirty="0"/>
          </a:p>
        </p:txBody>
      </p:sp>
      <p:sp>
        <p:nvSpPr>
          <p:cNvPr id="10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680933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 dirty="0"/>
          </a:p>
        </p:txBody>
      </p:sp>
      <p:graphicFrame>
        <p:nvGraphicFramePr>
          <p:cNvPr id="4" name="Tabellenplatzhalter 2">
            <a:extLst>
              <a:ext uri="{FF2B5EF4-FFF2-40B4-BE49-F238E27FC236}">
                <a16:creationId xmlns:a16="http://schemas.microsoft.com/office/drawing/2014/main" id="{727D5D1C-AEB2-4FA7-BD52-075E40756DAB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254933710"/>
              </p:ext>
            </p:extLst>
          </p:nvPr>
        </p:nvGraphicFramePr>
        <p:xfrm>
          <a:off x="1862138" y="1828800"/>
          <a:ext cx="8467724" cy="3200400"/>
        </p:xfrm>
        <a:graphic>
          <a:graphicData uri="http://schemas.openxmlformats.org/drawingml/2006/table">
            <a:tbl>
              <a:tblPr firstRow="1" lastRow="1" bandRow="1">
                <a:tableStyleId>{912C8C85-51F0-491E-9774-3900AFEF0FD7}</a:tableStyleId>
              </a:tblPr>
              <a:tblGrid>
                <a:gridCol w="1590676">
                  <a:extLst>
                    <a:ext uri="{9D8B030D-6E8A-4147-A177-3AD203B41FA5}">
                      <a16:colId xmlns:a16="http://schemas.microsoft.com/office/drawing/2014/main" val="393623318"/>
                    </a:ext>
                  </a:extLst>
                </a:gridCol>
                <a:gridCol w="1764647">
                  <a:extLst>
                    <a:ext uri="{9D8B030D-6E8A-4147-A177-3AD203B41FA5}">
                      <a16:colId xmlns:a16="http://schemas.microsoft.com/office/drawing/2014/main" val="427072076"/>
                    </a:ext>
                  </a:extLst>
                </a:gridCol>
                <a:gridCol w="1796786">
                  <a:extLst>
                    <a:ext uri="{9D8B030D-6E8A-4147-A177-3AD203B41FA5}">
                      <a16:colId xmlns:a16="http://schemas.microsoft.com/office/drawing/2014/main" val="1687990944"/>
                    </a:ext>
                  </a:extLst>
                </a:gridCol>
                <a:gridCol w="1686842">
                  <a:extLst>
                    <a:ext uri="{9D8B030D-6E8A-4147-A177-3AD203B41FA5}">
                      <a16:colId xmlns:a16="http://schemas.microsoft.com/office/drawing/2014/main" val="4275318839"/>
                    </a:ext>
                  </a:extLst>
                </a:gridCol>
                <a:gridCol w="1628773">
                  <a:extLst>
                    <a:ext uri="{9D8B030D-6E8A-4147-A177-3AD203B41FA5}">
                      <a16:colId xmlns:a16="http://schemas.microsoft.com/office/drawing/2014/main" val="226142147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r"/>
                      <a:r>
                        <a:rPr lang="de-DE" dirty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anchor="ctr"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anchor="ctr"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 anchor="ctr"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 anchor="ctr"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03277996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r"/>
                      <a:r>
                        <a:rPr lang="de-DE" dirty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83400083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r"/>
                      <a:r>
                        <a:rPr lang="de-DE" dirty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4010337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r"/>
                      <a:r>
                        <a:rPr lang="de-DE" dirty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6664005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r"/>
                      <a:r>
                        <a:rPr lang="de-DE" dirty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90615804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r"/>
                      <a:r>
                        <a:rPr lang="de-DE" dirty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44031597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r"/>
                      <a:r>
                        <a:rPr lang="de-DE" dirty="0" err="1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Result</a:t>
                      </a:r>
                      <a:endParaRPr lang="de-DE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err="1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Result</a:t>
                      </a:r>
                      <a:endParaRPr lang="de-DE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err="1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Result</a:t>
                      </a:r>
                      <a:endParaRPr lang="de-DE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err="1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Result</a:t>
                      </a:r>
                      <a:endParaRPr lang="de-DE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err="1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Result</a:t>
                      </a:r>
                      <a:endParaRPr lang="de-DE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5103662"/>
                  </a:ext>
                </a:extLst>
              </a:tr>
            </a:tbl>
          </a:graphicData>
        </a:graphic>
      </p:graphicFrame>
      <p:sp>
        <p:nvSpPr>
          <p:cNvPr id="5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6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chapter</a:t>
            </a:r>
            <a:endParaRPr lang="de-DE" dirty="0"/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6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slide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6136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-Kapitel-gros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9BFBBDD-DFA2-4D0F-9716-D6B936AADD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2130" y="2080261"/>
            <a:ext cx="5977890" cy="2857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 b="1" spc="130" baseline="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Subtitle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chapter</a:t>
            </a:r>
            <a:endParaRPr lang="de-DE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096A33BD-9BE3-427B-AFAB-24590381B5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2130" y="2468245"/>
            <a:ext cx="5977890" cy="27095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8500" spc="30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chapter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288942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47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-text-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chapter</a:t>
            </a:r>
            <a:r>
              <a:rPr lang="de-DE" dirty="0"/>
              <a:t>&lt;</a:t>
            </a:r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slide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B8998D4-0A8B-4BF6-BE94-DEBA1BA81C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445" y="2000885"/>
            <a:ext cx="5005388" cy="1130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Introduction</a:t>
            </a:r>
            <a:r>
              <a:rPr lang="de-DE" dirty="0"/>
              <a:t> / Key </a:t>
            </a:r>
            <a:r>
              <a:rPr lang="de-DE" dirty="0" err="1"/>
              <a:t>take-aways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604E3DCA-9DCB-4532-AB20-06B81908A6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5810" y="3348990"/>
            <a:ext cx="5005388" cy="184721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3"/>
              </a:buBlip>
              <a:defRPr sz="18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Bullet </a:t>
            </a:r>
            <a:r>
              <a:rPr lang="de-DE" dirty="0" err="1"/>
              <a:t>points</a:t>
            </a:r>
            <a:endParaRPr lang="de-DE" dirty="0"/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2F26A76F-8A0F-46D5-9BEB-99196AF6B1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2092325"/>
            <a:ext cx="5688013" cy="30289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aseline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Move </a:t>
            </a:r>
            <a:r>
              <a:rPr lang="de-DE" dirty="0" err="1"/>
              <a:t>picture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7659019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-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chapter</a:t>
            </a:r>
            <a:endParaRPr lang="de-DE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slide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B8998D4-0A8B-4BF6-BE94-DEBA1BA81C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444" y="2000885"/>
            <a:ext cx="8392795" cy="1130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Introduction</a:t>
            </a:r>
            <a:r>
              <a:rPr lang="de-DE" dirty="0"/>
              <a:t> / Key </a:t>
            </a:r>
            <a:r>
              <a:rPr lang="de-DE" dirty="0" err="1"/>
              <a:t>take-aways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604E3DCA-9DCB-4532-AB20-06B81908A6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5810" y="3348990"/>
            <a:ext cx="2777490" cy="184721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3"/>
              </a:buBlip>
              <a:defRPr sz="18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Bullet </a:t>
            </a:r>
            <a:r>
              <a:rPr lang="de-DE" dirty="0" err="1"/>
              <a:t>points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2F24D48-8ED6-4EAB-AF89-2FC1134DCD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1530" y="3348989"/>
            <a:ext cx="2777490" cy="184721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3"/>
              </a:buBlip>
              <a:defRPr sz="18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Bullet </a:t>
            </a:r>
            <a:r>
              <a:rPr lang="de-DE" dirty="0" err="1"/>
              <a:t>points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3577065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-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chapter</a:t>
            </a:r>
            <a:endParaRPr lang="de-DE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slide</a:t>
            </a:r>
            <a:endParaRPr lang="de-DE" dirty="0"/>
          </a:p>
        </p:txBody>
      </p:sp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1886561E-008E-4411-8E47-1911A286BE5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1541" y="1885950"/>
            <a:ext cx="9909810" cy="40011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Move </a:t>
            </a:r>
            <a:r>
              <a:rPr lang="de-DE" dirty="0" err="1"/>
              <a:t>picture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4108569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-Bild-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chapter</a:t>
            </a:r>
            <a:endParaRPr lang="de-DE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slide</a:t>
            </a:r>
            <a:endParaRPr lang="de-DE" dirty="0"/>
          </a:p>
        </p:txBody>
      </p:sp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1886561E-008E-4411-8E47-1911A286BE5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1541" y="1885950"/>
            <a:ext cx="4983479" cy="40011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Move </a:t>
            </a:r>
            <a:r>
              <a:rPr lang="de-DE" dirty="0" err="1"/>
              <a:t>picture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12F08279-399F-4811-ADDD-E066AE61E32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50280" y="1885949"/>
            <a:ext cx="4983479" cy="40011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Move </a:t>
            </a:r>
            <a:r>
              <a:rPr lang="de-DE" dirty="0" err="1"/>
              <a:t>picture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7797919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-Diagram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chapter</a:t>
            </a:r>
            <a:endParaRPr lang="de-DE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slide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8213335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3810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74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  <p:sldLayoutId id="2147483754" r:id="rId19"/>
    <p:sldLayoutId id="2147483755" r:id="rId20"/>
    <p:sldLayoutId id="2147483756" r:id="rId21"/>
    <p:sldLayoutId id="2147483757" r:id="rId22"/>
    <p:sldLayoutId id="2147483758" r:id="rId23"/>
    <p:sldLayoutId id="2147483759" r:id="rId24"/>
    <p:sldLayoutId id="2147483760" r:id="rId25"/>
    <p:sldLayoutId id="2147483761" r:id="rId26"/>
    <p:sldLayoutId id="2147483762" r:id="rId27"/>
    <p:sldLayoutId id="2147483763" r:id="rId28"/>
    <p:sldLayoutId id="2147483764" r:id="rId29"/>
    <p:sldLayoutId id="2147483765" r:id="rId30"/>
    <p:sldLayoutId id="2147483766" r:id="rId31"/>
    <p:sldLayoutId id="2147483767" r:id="rId32"/>
    <p:sldLayoutId id="2147483768" r:id="rId33"/>
    <p:sldLayoutId id="2147483769" r:id="rId34"/>
    <p:sldLayoutId id="2147483770" r:id="rId35"/>
    <p:sldLayoutId id="2147483771" r:id="rId36"/>
    <p:sldLayoutId id="2147483772" r:id="rId37"/>
    <p:sldLayoutId id="2147483773" r:id="rId3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1DCDDE2-E16F-4B8D-B84C-CFEF827806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BB34911-650E-4653-AD5F-187445C96A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PBX Call Assist 3</a:t>
            </a:r>
          </a:p>
        </p:txBody>
      </p:sp>
    </p:spTree>
    <p:extLst>
      <p:ext uri="{BB962C8B-B14F-4D97-AF65-F5344CB8AC3E}">
        <p14:creationId xmlns:p14="http://schemas.microsoft.com/office/powerpoint/2010/main" val="1804475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05F3290-F840-4994-909B-6E24B6B58A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861D71-487D-4655-8B17-8FA5E0C2F6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5810" y="970915"/>
            <a:ext cx="9645516" cy="766445"/>
          </a:xfrm>
        </p:spPr>
        <p:txBody>
          <a:bodyPr/>
          <a:lstStyle/>
          <a:p>
            <a:r>
              <a:rPr lang="de-DE" dirty="0"/>
              <a:t>Mac Client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6E043A2-1756-4FFF-830F-3042FFBC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EA83-B888-4AC9-8687-A51DE97AE21E}" type="slidenum">
              <a:rPr lang="de-DE" smtClean="0"/>
              <a:pPr/>
              <a:t>10</a:t>
            </a:fld>
            <a:endParaRPr lang="de-DE" dirty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03F9F3E0-5003-4ED3-BE96-604CB561A73F}"/>
              </a:ext>
            </a:extLst>
          </p:cNvPr>
          <p:cNvCxnSpPr>
            <a:cxnSpLocks/>
          </p:cNvCxnSpPr>
          <p:nvPr/>
        </p:nvCxnSpPr>
        <p:spPr>
          <a:xfrm>
            <a:off x="2495600" y="119675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hteck 3">
            <a:extLst>
              <a:ext uri="{FF2B5EF4-FFF2-40B4-BE49-F238E27FC236}">
                <a16:creationId xmlns:a16="http://schemas.microsoft.com/office/drawing/2014/main" id="{810E6504-F7AF-483C-8EAF-0D4DB14D071E}"/>
              </a:ext>
            </a:extLst>
          </p:cNvPr>
          <p:cNvSpPr/>
          <p:nvPr/>
        </p:nvSpPr>
        <p:spPr>
          <a:xfrm>
            <a:off x="891540" y="1999614"/>
            <a:ext cx="5547101" cy="4223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fontAlgn="base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</a:pPr>
            <a:r>
              <a:rPr lang="de-DE" dirty="0">
                <a:latin typeface="Century Gothic" panose="020B0502020202020204" pitchFamily="34" charset="0"/>
                <a:cs typeface="Arial" panose="020B0604020202020204" pitchFamily="34" charset="0"/>
              </a:rPr>
              <a:t>Computer </a:t>
            </a:r>
            <a:r>
              <a:rPr lang="de-DE" dirty="0" err="1">
                <a:latin typeface="Century Gothic" panose="020B0502020202020204" pitchFamily="34" charset="0"/>
                <a:cs typeface="Arial" panose="020B0604020202020204" pitchFamily="34" charset="0"/>
              </a:rPr>
              <a:t>Telephony</a:t>
            </a:r>
            <a:r>
              <a:rPr lang="de-DE" dirty="0">
                <a:latin typeface="Century Gothic" panose="020B0502020202020204" pitchFamily="34" charset="0"/>
                <a:cs typeface="Arial" panose="020B0604020202020204" pitchFamily="34" charset="0"/>
              </a:rPr>
              <a:t> Integration ( CTI )</a:t>
            </a:r>
            <a:r>
              <a:rPr lang="en-US" dirty="0">
                <a:latin typeface="Century Gothic" panose="020B0502020202020204" pitchFamily="34" charset="0"/>
                <a:cs typeface="Arial" panose="020B0604020202020204" pitchFamily="34" charset="0"/>
              </a:rPr>
              <a:t>​</a:t>
            </a:r>
          </a:p>
          <a:p>
            <a:pPr marL="285750" lvl="0" indent="-285750" fontAlgn="base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</a:pPr>
            <a:r>
              <a:rPr lang="de-DE" dirty="0">
                <a:latin typeface="Century Gothic" panose="020B0502020202020204" pitchFamily="34" charset="0"/>
                <a:cs typeface="Arial" panose="020B0604020202020204" pitchFamily="34" charset="0"/>
              </a:rPr>
              <a:t>Instant </a:t>
            </a:r>
            <a:r>
              <a:rPr lang="de-DE" dirty="0" err="1">
                <a:latin typeface="Century Gothic" panose="020B0502020202020204" pitchFamily="34" charset="0"/>
                <a:cs typeface="Arial" panose="020B0604020202020204" pitchFamily="34" charset="0"/>
              </a:rPr>
              <a:t>messaging</a:t>
            </a:r>
            <a:r>
              <a:rPr lang="de-DE" dirty="0">
                <a:latin typeface="Century Gothic" panose="020B0502020202020204" pitchFamily="34" charset="0"/>
                <a:cs typeface="Arial" panose="020B0604020202020204" pitchFamily="34" charset="0"/>
              </a:rPr>
              <a:t> and </a:t>
            </a:r>
            <a:r>
              <a:rPr lang="de-DE" dirty="0" err="1">
                <a:latin typeface="Century Gothic" panose="020B0502020202020204" pitchFamily="34" charset="0"/>
                <a:cs typeface="Arial" panose="020B0604020202020204" pitchFamily="34" charset="0"/>
              </a:rPr>
              <a:t>presence</a:t>
            </a:r>
            <a:r>
              <a:rPr lang="de-DE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Century Gothic" panose="020B0502020202020204" pitchFamily="34" charset="0"/>
                <a:cs typeface="Arial" panose="020B0604020202020204" pitchFamily="34" charset="0"/>
              </a:rPr>
              <a:t>management</a:t>
            </a:r>
            <a:r>
              <a:rPr lang="de-DE" dirty="0">
                <a:latin typeface="Century Gothic" panose="020B0502020202020204" pitchFamily="34" charset="0"/>
                <a:cs typeface="Arial" panose="020B0604020202020204" pitchFamily="34" charset="0"/>
              </a:rPr>
              <a:t>, incl. </a:t>
            </a:r>
            <a:r>
              <a:rPr lang="de-DE" dirty="0" err="1">
                <a:latin typeface="Century Gothic" panose="020B0502020202020204" pitchFamily="34" charset="0"/>
                <a:cs typeface="Arial" panose="020B0604020202020204" pitchFamily="34" charset="0"/>
              </a:rPr>
              <a:t>federation</a:t>
            </a:r>
            <a:r>
              <a:rPr lang="de-DE" dirty="0">
                <a:latin typeface="Century Gothic" panose="020B0502020202020204" pitchFamily="34" charset="0"/>
                <a:cs typeface="Arial" panose="020B0604020202020204" pitchFamily="34" charset="0"/>
              </a:rPr>
              <a:t>​</a:t>
            </a:r>
          </a:p>
          <a:p>
            <a:pPr marL="285750" lvl="0" indent="-285750" fontAlgn="base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</a:pPr>
            <a:r>
              <a:rPr lang="en-US" dirty="0">
                <a:latin typeface="Century Gothic" panose="020B0502020202020204" pitchFamily="34" charset="0"/>
                <a:cs typeface="Arial" panose="020B0604020202020204" pitchFamily="34" charset="0"/>
              </a:rPr>
              <a:t>Integration of common CRM, ERP and industry software. Relevant information is immediately available for up-to-date contact data​</a:t>
            </a:r>
          </a:p>
          <a:p>
            <a:pPr marL="285750" lvl="0" indent="-285750" fontAlgn="base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</a:pPr>
            <a:r>
              <a:rPr lang="en-US" dirty="0">
                <a:latin typeface="Century Gothic" panose="020B0502020202020204" pitchFamily="34" charset="0"/>
                <a:cs typeface="Arial" panose="020B0604020202020204" pitchFamily="34" charset="0"/>
              </a:rPr>
              <a:t>Search, name resolution for CTI calls and contact details, e.g. from CRM/ERP or groupware</a:t>
            </a:r>
            <a:r>
              <a:rPr lang="de-DE" dirty="0">
                <a:latin typeface="Century Gothic" panose="020B0502020202020204" pitchFamily="34" charset="0"/>
                <a:cs typeface="Arial" panose="020B0604020202020204" pitchFamily="34" charset="0"/>
              </a:rPr>
              <a:t>​</a:t>
            </a:r>
          </a:p>
          <a:p>
            <a:pPr marL="285750" lvl="0" indent="-285750" fontAlgn="base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</a:pPr>
            <a:r>
              <a:rPr lang="en-GB" dirty="0">
                <a:latin typeface="Century Gothic" panose="020B0502020202020204" pitchFamily="34" charset="0"/>
                <a:cs typeface="Arial" panose="020B0604020202020204" pitchFamily="34" charset="0"/>
              </a:rPr>
              <a:t>New UI in modern design and with improved usability</a:t>
            </a:r>
            <a:r>
              <a:rPr lang="de-DE" dirty="0">
                <a:latin typeface="Century Gothic" panose="020B0502020202020204" pitchFamily="34" charset="0"/>
                <a:cs typeface="Arial" panose="020B0604020202020204" pitchFamily="34" charset="0"/>
              </a:rPr>
              <a:t>​</a:t>
            </a:r>
          </a:p>
          <a:p>
            <a:pPr marL="285750" lvl="0" indent="-285750" fontAlgn="base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</a:pPr>
            <a:r>
              <a:rPr lang="en-US" dirty="0">
                <a:latin typeface="Century Gothic" panose="020B0502020202020204" pitchFamily="34" charset="0"/>
                <a:cs typeface="Arial" panose="020B0604020202020204" pitchFamily="34" charset="0"/>
              </a:rPr>
              <a:t>Easy  commissioning with </a:t>
            </a:r>
            <a:r>
              <a:rPr lang="en-US" dirty="0" err="1">
                <a:latin typeface="Century Gothic" panose="020B0502020202020204" pitchFamily="34" charset="0"/>
                <a:cs typeface="Arial" panose="020B0604020202020204" pitchFamily="34" charset="0"/>
              </a:rPr>
              <a:t>ProCall</a:t>
            </a:r>
            <a:r>
              <a:rPr lang="en-US" dirty="0">
                <a:latin typeface="Century Gothic" panose="020B0502020202020204" pitchFamily="34" charset="0"/>
                <a:cs typeface="Arial" panose="020B0604020202020204" pitchFamily="34" charset="0"/>
              </a:rPr>
              <a:t> Mobility Services (optional)</a:t>
            </a:r>
          </a:p>
        </p:txBody>
      </p:sp>
      <p:pic>
        <p:nvPicPr>
          <p:cNvPr id="13" name="Picture 22">
            <a:extLst>
              <a:ext uri="{FF2B5EF4-FFF2-40B4-BE49-F238E27FC236}">
                <a16:creationId xmlns:a16="http://schemas.microsoft.com/office/drawing/2014/main" id="{677F7EF6-0F36-4490-8CB3-3965D0183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843" y="1493610"/>
            <a:ext cx="5547101" cy="387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891800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2B6301A-3517-4A42-8BA9-BDEA81148C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92499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3B88E1A-1408-41CA-B5EB-32B5980106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1BE6A90-4EC1-43D8-B073-75582C915D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Windows Client</a:t>
            </a:r>
          </a:p>
        </p:txBody>
      </p:sp>
    </p:spTree>
    <p:extLst>
      <p:ext uri="{BB962C8B-B14F-4D97-AF65-F5344CB8AC3E}">
        <p14:creationId xmlns:p14="http://schemas.microsoft.com/office/powerpoint/2010/main" val="353185712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05F3290-F840-4994-909B-6E24B6B58A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861D71-487D-4655-8B17-8FA5E0C2F6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5810" y="970915"/>
            <a:ext cx="9645516" cy="766445"/>
          </a:xfrm>
        </p:spPr>
        <p:txBody>
          <a:bodyPr/>
          <a:lstStyle/>
          <a:p>
            <a:r>
              <a:rPr lang="de-DE" dirty="0"/>
              <a:t>Connection – CTI, SIP and Bluetooth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6E043A2-1756-4FFF-830F-3042FFBC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EA83-B888-4AC9-8687-A51DE97AE21E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D617109-ECD4-4D2A-867A-E1B9523D1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368" y="1826201"/>
            <a:ext cx="5766634" cy="95627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3052C18-B29B-4DEC-BD04-9825A06EE9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555" y="1700462"/>
            <a:ext cx="3073231" cy="4423986"/>
          </a:xfrm>
          <a:prstGeom prst="rect">
            <a:avLst/>
          </a:prstGeom>
        </p:spPr>
      </p:pic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03F9F3E0-5003-4ED3-BE96-604CB561A73F}"/>
              </a:ext>
            </a:extLst>
          </p:cNvPr>
          <p:cNvCxnSpPr>
            <a:cxnSpLocks/>
          </p:cNvCxnSpPr>
          <p:nvPr/>
        </p:nvCxnSpPr>
        <p:spPr>
          <a:xfrm>
            <a:off x="2495600" y="119675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1A2CAD09-37D3-4F1D-8780-F56810058A95}"/>
              </a:ext>
            </a:extLst>
          </p:cNvPr>
          <p:cNvCxnSpPr>
            <a:cxnSpLocks/>
          </p:cNvCxnSpPr>
          <p:nvPr/>
        </p:nvCxnSpPr>
        <p:spPr>
          <a:xfrm>
            <a:off x="10244029" y="522128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F4CA8A7D-8040-438A-BA47-A84738932492}"/>
              </a:ext>
            </a:extLst>
          </p:cNvPr>
          <p:cNvSpPr txBox="1"/>
          <p:nvPr/>
        </p:nvSpPr>
        <p:spPr>
          <a:xfrm>
            <a:off x="8450337" y="4820438"/>
            <a:ext cx="2473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CTI </a:t>
            </a:r>
            <a:r>
              <a:rPr lang="de-DE" dirty="0" err="1"/>
              <a:t>for</a:t>
            </a:r>
            <a:r>
              <a:rPr lang="de-DE" dirty="0"/>
              <a:t> Smartphones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DA13D3B-CCD8-4D80-8F5E-7B9D15B07CE5}"/>
              </a:ext>
            </a:extLst>
          </p:cNvPr>
          <p:cNvSpPr txBox="1"/>
          <p:nvPr/>
        </p:nvSpPr>
        <p:spPr>
          <a:xfrm>
            <a:off x="8450337" y="3270536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CTI Line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37A521C-942A-4659-8E09-EAE501300ADA}"/>
              </a:ext>
            </a:extLst>
          </p:cNvPr>
          <p:cNvSpPr txBox="1"/>
          <p:nvPr/>
        </p:nvSpPr>
        <p:spPr>
          <a:xfrm>
            <a:off x="7067443" y="3259512"/>
            <a:ext cx="59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131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E2EF0C9-85D6-4508-A0C9-B39F5EF42FCD}"/>
              </a:ext>
            </a:extLst>
          </p:cNvPr>
          <p:cNvSpPr txBox="1"/>
          <p:nvPr/>
        </p:nvSpPr>
        <p:spPr>
          <a:xfrm>
            <a:off x="8450337" y="4034513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Softphone</a:t>
            </a:r>
            <a:r>
              <a:rPr lang="de-DE" dirty="0"/>
              <a:t> (SIP)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99E87C5-FB54-4764-A0D1-44C781C6DABE}"/>
              </a:ext>
            </a:extLst>
          </p:cNvPr>
          <p:cNvSpPr txBox="1"/>
          <p:nvPr/>
        </p:nvSpPr>
        <p:spPr>
          <a:xfrm>
            <a:off x="7067443" y="4034513"/>
            <a:ext cx="1326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/>
              <a:t>Softphone</a:t>
            </a:r>
            <a:endParaRPr lang="de-DE" b="1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921917A-4A57-4657-AA1D-64E8A6AC00E4}"/>
              </a:ext>
            </a:extLst>
          </p:cNvPr>
          <p:cNvSpPr txBox="1"/>
          <p:nvPr/>
        </p:nvSpPr>
        <p:spPr>
          <a:xfrm>
            <a:off x="7067443" y="4849235"/>
            <a:ext cx="1326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Bluetooth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B80CB1EA-0561-4CA4-83CE-65ACE6988A7D}"/>
              </a:ext>
            </a:extLst>
          </p:cNvPr>
          <p:cNvSpPr/>
          <p:nvPr/>
        </p:nvSpPr>
        <p:spPr>
          <a:xfrm>
            <a:off x="6402931" y="2456700"/>
            <a:ext cx="3430731" cy="270677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22F6C184-EAD7-4C7A-9D04-3693F9147DAD}"/>
              </a:ext>
            </a:extLst>
          </p:cNvPr>
          <p:cNvCxnSpPr>
            <a:cxnSpLocks/>
          </p:cNvCxnSpPr>
          <p:nvPr/>
        </p:nvCxnSpPr>
        <p:spPr>
          <a:xfrm>
            <a:off x="6733056" y="2741089"/>
            <a:ext cx="0" cy="2286447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AD91ED51-B576-4F93-8DF7-B1725B6D4782}"/>
              </a:ext>
            </a:extLst>
          </p:cNvPr>
          <p:cNvCxnSpPr>
            <a:cxnSpLocks/>
          </p:cNvCxnSpPr>
          <p:nvPr/>
        </p:nvCxnSpPr>
        <p:spPr>
          <a:xfrm>
            <a:off x="6733056" y="3438652"/>
            <a:ext cx="360040" cy="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A2011219-99C2-4861-89F7-CF1119BD94B9}"/>
              </a:ext>
            </a:extLst>
          </p:cNvPr>
          <p:cNvCxnSpPr>
            <a:cxnSpLocks/>
          </p:cNvCxnSpPr>
          <p:nvPr/>
        </p:nvCxnSpPr>
        <p:spPr>
          <a:xfrm>
            <a:off x="6733056" y="4230740"/>
            <a:ext cx="360040" cy="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37A2E24F-91EB-43A0-AAA0-62056E6BC382}"/>
              </a:ext>
            </a:extLst>
          </p:cNvPr>
          <p:cNvCxnSpPr>
            <a:cxnSpLocks/>
          </p:cNvCxnSpPr>
          <p:nvPr/>
        </p:nvCxnSpPr>
        <p:spPr>
          <a:xfrm>
            <a:off x="6733056" y="5027536"/>
            <a:ext cx="360040" cy="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2334425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05F3290-F840-4994-909B-6E24B6B58A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861D71-487D-4655-8B17-8FA5E0C2F6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5810" y="970915"/>
            <a:ext cx="9645516" cy="766445"/>
          </a:xfrm>
        </p:spPr>
        <p:txBody>
          <a:bodyPr/>
          <a:lstStyle/>
          <a:p>
            <a:r>
              <a:rPr lang="de-DE" dirty="0"/>
              <a:t>Chat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6E043A2-1756-4FFF-830F-3042FFBC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EA83-B888-4AC9-8687-A51DE97AE21E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3052C18-B29B-4DEC-BD04-9825A06EE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555" y="1700462"/>
            <a:ext cx="3073231" cy="4423986"/>
          </a:xfrm>
          <a:prstGeom prst="rect">
            <a:avLst/>
          </a:prstGeom>
        </p:spPr>
      </p:pic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03F9F3E0-5003-4ED3-BE96-604CB561A73F}"/>
              </a:ext>
            </a:extLst>
          </p:cNvPr>
          <p:cNvCxnSpPr>
            <a:cxnSpLocks/>
          </p:cNvCxnSpPr>
          <p:nvPr/>
        </p:nvCxnSpPr>
        <p:spPr>
          <a:xfrm>
            <a:off x="2495600" y="119675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fik 23">
            <a:extLst>
              <a:ext uri="{FF2B5EF4-FFF2-40B4-BE49-F238E27FC236}">
                <a16:creationId xmlns:a16="http://schemas.microsoft.com/office/drawing/2014/main" id="{28DFF4E0-1B36-4B27-9027-AE0EEFA08F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4"/>
          <a:stretch/>
        </p:blipFill>
        <p:spPr>
          <a:xfrm>
            <a:off x="5924576" y="2134114"/>
            <a:ext cx="2508307" cy="3593579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5735E3CF-45B9-43F4-AF90-C81CAFDB2911}"/>
              </a:ext>
            </a:extLst>
          </p:cNvPr>
          <p:cNvSpPr txBox="1"/>
          <p:nvPr/>
        </p:nvSpPr>
        <p:spPr>
          <a:xfrm>
            <a:off x="8939796" y="2829508"/>
            <a:ext cx="18293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13:28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C4E889BA-131C-400F-8420-898B7A9735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186" y="3081306"/>
            <a:ext cx="873254" cy="51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22191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05F3290-F840-4994-909B-6E24B6B58A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861D71-487D-4655-8B17-8FA5E0C2F6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5810" y="970915"/>
            <a:ext cx="9645516" cy="766445"/>
          </a:xfrm>
        </p:spPr>
        <p:txBody>
          <a:bodyPr/>
          <a:lstStyle/>
          <a:p>
            <a:r>
              <a:rPr lang="de-DE" dirty="0" err="1"/>
              <a:t>VideoChat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6E043A2-1756-4FFF-830F-3042FFBC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EA83-B888-4AC9-8687-A51DE97AE21E}" type="slidenum">
              <a:rPr lang="de-DE" smtClean="0"/>
              <a:pPr/>
              <a:t>5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3052C18-B29B-4DEC-BD04-9825A06EE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555" y="1700462"/>
            <a:ext cx="3073231" cy="4423986"/>
          </a:xfrm>
          <a:prstGeom prst="rect">
            <a:avLst/>
          </a:prstGeom>
        </p:spPr>
      </p:pic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03F9F3E0-5003-4ED3-BE96-604CB561A73F}"/>
              </a:ext>
            </a:extLst>
          </p:cNvPr>
          <p:cNvCxnSpPr>
            <a:cxnSpLocks/>
          </p:cNvCxnSpPr>
          <p:nvPr/>
        </p:nvCxnSpPr>
        <p:spPr>
          <a:xfrm>
            <a:off x="2495600" y="119675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>
            <a:extLst>
              <a:ext uri="{FF2B5EF4-FFF2-40B4-BE49-F238E27FC236}">
                <a16:creationId xmlns:a16="http://schemas.microsoft.com/office/drawing/2014/main" id="{4AE96CF6-8DE0-4C74-AEB8-E673B12DA2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0"/>
          <a:stretch/>
        </p:blipFill>
        <p:spPr>
          <a:xfrm>
            <a:off x="5233709" y="2203958"/>
            <a:ext cx="6668731" cy="340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72707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05F3290-F840-4994-909B-6E24B6B58A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861D71-487D-4655-8B17-8FA5E0C2F6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5810" y="970915"/>
            <a:ext cx="9645516" cy="766445"/>
          </a:xfrm>
        </p:spPr>
        <p:txBody>
          <a:bodyPr/>
          <a:lstStyle/>
          <a:p>
            <a:r>
              <a:rPr lang="de-DE" dirty="0"/>
              <a:t>Screen Sharing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6E043A2-1756-4FFF-830F-3042FFBC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EA83-B888-4AC9-8687-A51DE97AE21E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3052C18-B29B-4DEC-BD04-9825A06EE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555" y="1700462"/>
            <a:ext cx="3073231" cy="4423986"/>
          </a:xfrm>
          <a:prstGeom prst="rect">
            <a:avLst/>
          </a:prstGeom>
        </p:spPr>
      </p:pic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03F9F3E0-5003-4ED3-BE96-604CB561A73F}"/>
              </a:ext>
            </a:extLst>
          </p:cNvPr>
          <p:cNvCxnSpPr>
            <a:cxnSpLocks/>
          </p:cNvCxnSpPr>
          <p:nvPr/>
        </p:nvCxnSpPr>
        <p:spPr>
          <a:xfrm>
            <a:off x="2495600" y="119675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D47B3A76-A28D-4D2B-905D-F4ACC9C520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694" y="5260517"/>
            <a:ext cx="4409140" cy="28705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93B596A-5940-4D3B-93F4-AFFDCA9C85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3"/>
          <a:stretch/>
        </p:blipFill>
        <p:spPr>
          <a:xfrm>
            <a:off x="6096000" y="2314238"/>
            <a:ext cx="4561178" cy="2310935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3014A18F-F5C4-4239-BA80-AE8099CF35AF}"/>
              </a:ext>
            </a:extLst>
          </p:cNvPr>
          <p:cNvSpPr/>
          <p:nvPr/>
        </p:nvSpPr>
        <p:spPr>
          <a:xfrm>
            <a:off x="6099439" y="4390498"/>
            <a:ext cx="1646962" cy="145556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3D701F2D-C159-48BA-9206-37BB4AC45F1B}"/>
              </a:ext>
            </a:extLst>
          </p:cNvPr>
          <p:cNvCxnSpPr/>
          <p:nvPr/>
        </p:nvCxnSpPr>
        <p:spPr>
          <a:xfrm flipV="1">
            <a:off x="6954313" y="4536055"/>
            <a:ext cx="0" cy="646531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6209688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05F3290-F840-4994-909B-6E24B6B58A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861D71-487D-4655-8B17-8FA5E0C2F6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5810" y="970915"/>
            <a:ext cx="9645516" cy="766445"/>
          </a:xfrm>
        </p:spPr>
        <p:txBody>
          <a:bodyPr/>
          <a:lstStyle/>
          <a:p>
            <a:r>
              <a:rPr lang="de-DE" dirty="0"/>
              <a:t>Other </a:t>
            </a:r>
            <a:r>
              <a:rPr lang="de-DE" dirty="0" err="1"/>
              <a:t>important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features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6E043A2-1756-4FFF-830F-3042FFBC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EA83-B888-4AC9-8687-A51DE97AE21E}" type="slidenum">
              <a:rPr lang="de-DE" smtClean="0"/>
              <a:pPr/>
              <a:t>7</a:t>
            </a:fld>
            <a:endParaRPr lang="de-DE" dirty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03F9F3E0-5003-4ED3-BE96-604CB561A73F}"/>
              </a:ext>
            </a:extLst>
          </p:cNvPr>
          <p:cNvCxnSpPr>
            <a:cxnSpLocks/>
          </p:cNvCxnSpPr>
          <p:nvPr/>
        </p:nvCxnSpPr>
        <p:spPr>
          <a:xfrm>
            <a:off x="2495600" y="119675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hteck 3">
            <a:extLst>
              <a:ext uri="{FF2B5EF4-FFF2-40B4-BE49-F238E27FC236}">
                <a16:creationId xmlns:a16="http://schemas.microsoft.com/office/drawing/2014/main" id="{810E6504-F7AF-483C-8EAF-0D4DB14D071E}"/>
              </a:ext>
            </a:extLst>
          </p:cNvPr>
          <p:cNvSpPr/>
          <p:nvPr/>
        </p:nvSpPr>
        <p:spPr>
          <a:xfrm>
            <a:off x="891540" y="1999614"/>
            <a:ext cx="6096000" cy="26068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</a:pPr>
            <a:r>
              <a:rPr lang="de-DE" dirty="0" err="1">
                <a:latin typeface="Century Gothic" panose="020B0502020202020204" pitchFamily="34" charset="0"/>
                <a:cs typeface="Arial" panose="020B0604020202020204" pitchFamily="34" charset="0"/>
              </a:rPr>
              <a:t>Active</a:t>
            </a:r>
            <a:r>
              <a:rPr lang="de-DE" dirty="0">
                <a:latin typeface="Century Gothic" panose="020B0502020202020204" pitchFamily="34" charset="0"/>
                <a:cs typeface="Arial" panose="020B0604020202020204" pitchFamily="34" charset="0"/>
              </a:rPr>
              <a:t> Directory Support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</a:pPr>
            <a:endParaRPr lang="de-DE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</a:pPr>
            <a:r>
              <a:rPr lang="de-DE" dirty="0">
                <a:latin typeface="Century Gothic" panose="020B0502020202020204" pitchFamily="34" charset="0"/>
                <a:cs typeface="Arial" panose="020B0604020202020204" pitchFamily="34" charset="0"/>
              </a:rPr>
              <a:t>Computer Smartphone Integration (CSPI)</a:t>
            </a:r>
          </a:p>
          <a:p>
            <a:pPr marL="742950" lvl="2" indent="-285750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</a:pPr>
            <a:r>
              <a:rPr lang="de-DE" dirty="0">
                <a:latin typeface="Century Gothic" panose="020B0502020202020204" pitchFamily="34" charset="0"/>
                <a:cs typeface="Arial" panose="020B0604020202020204" pitchFamily="34" charset="0"/>
              </a:rPr>
              <a:t>Control </a:t>
            </a:r>
          </a:p>
          <a:p>
            <a:pPr marL="742950" lvl="2" indent="-285750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</a:pPr>
            <a:r>
              <a:rPr lang="de-DE" dirty="0" err="1">
                <a:latin typeface="Century Gothic" panose="020B0502020202020204" pitchFamily="34" charset="0"/>
                <a:cs typeface="Arial" panose="020B0604020202020204" pitchFamily="34" charset="0"/>
              </a:rPr>
              <a:t>Telephony</a:t>
            </a:r>
            <a:r>
              <a:rPr lang="de-DE" dirty="0">
                <a:latin typeface="Century Gothic" panose="020B0502020202020204" pitchFamily="34" charset="0"/>
                <a:cs typeface="Arial" panose="020B0604020202020204" pitchFamily="34" charset="0"/>
              </a:rPr>
              <a:t> via Bluetooth</a:t>
            </a:r>
          </a:p>
          <a:p>
            <a:pPr marL="285750" lvl="1" indent="-285750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</a:pPr>
            <a:endParaRPr lang="de-DE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</a:pPr>
            <a:r>
              <a:rPr lang="de-DE" dirty="0">
                <a:latin typeface="Century Gothic" panose="020B0502020202020204" pitchFamily="34" charset="0"/>
                <a:cs typeface="Arial" panose="020B0604020202020204" pitchFamily="34" charset="0"/>
              </a:rPr>
              <a:t>Central update </a:t>
            </a:r>
            <a:r>
              <a:rPr lang="de-DE" dirty="0" err="1">
                <a:latin typeface="Century Gothic" panose="020B0502020202020204" pitchFamily="34" charset="0"/>
                <a:cs typeface="Arial" panose="020B0604020202020204" pitchFamily="34" charset="0"/>
              </a:rPr>
              <a:t>of</a:t>
            </a:r>
            <a:r>
              <a:rPr lang="de-DE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Century Gothic" panose="020B0502020202020204" pitchFamily="34" charset="0"/>
                <a:cs typeface="Arial" panose="020B0604020202020204" pitchFamily="34" charset="0"/>
              </a:rPr>
              <a:t>the</a:t>
            </a:r>
            <a:r>
              <a:rPr lang="de-DE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Century Gothic" panose="020B0502020202020204" pitchFamily="34" charset="0"/>
                <a:cs typeface="Arial" panose="020B0604020202020204" pitchFamily="34" charset="0"/>
              </a:rPr>
              <a:t>software</a:t>
            </a:r>
            <a:endParaRPr lang="de-DE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674509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1BE6A90-4EC1-43D8-B073-75582C915D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08843" y="5251953"/>
            <a:ext cx="7304087" cy="1109663"/>
          </a:xfrm>
        </p:spPr>
        <p:txBody>
          <a:bodyPr/>
          <a:lstStyle/>
          <a:p>
            <a:r>
              <a:rPr lang="de-DE" dirty="0"/>
              <a:t>Smartphone Apps &amp;       Mac Client</a:t>
            </a:r>
          </a:p>
        </p:txBody>
      </p:sp>
    </p:spTree>
    <p:extLst>
      <p:ext uri="{BB962C8B-B14F-4D97-AF65-F5344CB8AC3E}">
        <p14:creationId xmlns:p14="http://schemas.microsoft.com/office/powerpoint/2010/main" val="855891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05F3290-F840-4994-909B-6E24B6B58A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861D71-487D-4655-8B17-8FA5E0C2F6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5810" y="970915"/>
            <a:ext cx="9645516" cy="766445"/>
          </a:xfrm>
        </p:spPr>
        <p:txBody>
          <a:bodyPr/>
          <a:lstStyle/>
          <a:p>
            <a:r>
              <a:rPr lang="de-DE" dirty="0"/>
              <a:t>Smartphone Apps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6E043A2-1756-4FFF-830F-3042FFBC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EA83-B888-4AC9-8687-A51DE97AE21E}" type="slidenum">
              <a:rPr lang="de-DE" smtClean="0"/>
              <a:pPr/>
              <a:t>9</a:t>
            </a:fld>
            <a:endParaRPr lang="de-DE" dirty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03F9F3E0-5003-4ED3-BE96-604CB561A73F}"/>
              </a:ext>
            </a:extLst>
          </p:cNvPr>
          <p:cNvCxnSpPr>
            <a:cxnSpLocks/>
          </p:cNvCxnSpPr>
          <p:nvPr/>
        </p:nvCxnSpPr>
        <p:spPr>
          <a:xfrm>
            <a:off x="2495600" y="119675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hteck 3">
            <a:extLst>
              <a:ext uri="{FF2B5EF4-FFF2-40B4-BE49-F238E27FC236}">
                <a16:creationId xmlns:a16="http://schemas.microsoft.com/office/drawing/2014/main" id="{810E6504-F7AF-483C-8EAF-0D4DB14D071E}"/>
              </a:ext>
            </a:extLst>
          </p:cNvPr>
          <p:cNvSpPr/>
          <p:nvPr/>
        </p:nvSpPr>
        <p:spPr>
          <a:xfrm>
            <a:off x="891540" y="1999614"/>
            <a:ext cx="6096000" cy="29772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fontAlgn="base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</a:pPr>
            <a:r>
              <a:rPr lang="de-DE" dirty="0">
                <a:latin typeface="Century Gothic" panose="020B0502020202020204" pitchFamily="34" charset="0"/>
                <a:cs typeface="Arial" panose="020B0604020202020204" pitchFamily="34" charset="0"/>
              </a:rPr>
              <a:t>SIP </a:t>
            </a:r>
            <a:r>
              <a:rPr lang="de-DE" dirty="0" err="1">
                <a:latin typeface="Century Gothic" panose="020B0502020202020204" pitchFamily="34" charset="0"/>
                <a:cs typeface="Arial" panose="020B0604020202020204" pitchFamily="34" charset="0"/>
              </a:rPr>
              <a:t>softphone</a:t>
            </a:r>
            <a:r>
              <a:rPr lang="de-DE" dirty="0">
                <a:latin typeface="Century Gothic" panose="020B0502020202020204" pitchFamily="34" charset="0"/>
                <a:cs typeface="Arial" panose="020B0604020202020204" pitchFamily="34" charset="0"/>
              </a:rPr>
              <a:t> and CTI </a:t>
            </a:r>
            <a:r>
              <a:rPr lang="de-DE" dirty="0" err="1">
                <a:latin typeface="Century Gothic" panose="020B0502020202020204" pitchFamily="34" charset="0"/>
                <a:cs typeface="Arial" panose="020B0604020202020204" pitchFamily="34" charset="0"/>
              </a:rPr>
              <a:t>funtions</a:t>
            </a:r>
            <a:r>
              <a:rPr lang="de-DE" dirty="0">
                <a:latin typeface="Century Gothic" panose="020B0502020202020204" pitchFamily="34" charset="0"/>
                <a:cs typeface="Arial" panose="020B0604020202020204" pitchFamily="34" charset="0"/>
              </a:rPr>
              <a:t>​</a:t>
            </a:r>
          </a:p>
          <a:p>
            <a:pPr marL="285750" lvl="0" indent="-285750" fontAlgn="base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</a:pPr>
            <a:r>
              <a:rPr lang="de-DE" dirty="0" err="1">
                <a:latin typeface="Century Gothic" panose="020B0502020202020204" pitchFamily="34" charset="0"/>
                <a:cs typeface="Arial" panose="020B0604020202020204" pitchFamily="34" charset="0"/>
              </a:rPr>
              <a:t>Synchronized</a:t>
            </a:r>
            <a:r>
              <a:rPr lang="de-DE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Century Gothic" panose="020B0502020202020204" pitchFamily="34" charset="0"/>
                <a:cs typeface="Arial" panose="020B0604020202020204" pitchFamily="34" charset="0"/>
              </a:rPr>
              <a:t>phone</a:t>
            </a:r>
            <a:r>
              <a:rPr lang="de-DE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Century Gothic" panose="020B0502020202020204" pitchFamily="34" charset="0"/>
                <a:cs typeface="Arial" panose="020B0604020202020204" pitchFamily="34" charset="0"/>
              </a:rPr>
              <a:t>journal</a:t>
            </a:r>
            <a:r>
              <a:rPr lang="de-DE" dirty="0">
                <a:latin typeface="Century Gothic" panose="020B0502020202020204" pitchFamily="34" charset="0"/>
                <a:cs typeface="Arial" panose="020B0604020202020204" pitchFamily="34" charset="0"/>
              </a:rPr>
              <a:t>​</a:t>
            </a:r>
          </a:p>
          <a:p>
            <a:pPr marL="285750" lvl="0" indent="-285750" fontAlgn="base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</a:pPr>
            <a:r>
              <a:rPr lang="en-GB" dirty="0">
                <a:latin typeface="Century Gothic" panose="020B0502020202020204" pitchFamily="34" charset="0"/>
                <a:cs typeface="Arial" panose="020B0604020202020204" pitchFamily="34" charset="0"/>
              </a:rPr>
              <a:t>Search, name resolution and contact details</a:t>
            </a:r>
            <a:r>
              <a:rPr lang="de-DE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Century Gothic" panose="020B0502020202020204" pitchFamily="34" charset="0"/>
                <a:cs typeface="Arial" panose="020B0604020202020204" pitchFamily="34" charset="0"/>
              </a:rPr>
              <a:t>e.g. from CRM/ERP or industry software</a:t>
            </a:r>
            <a:r>
              <a:rPr lang="de-DE" dirty="0">
                <a:latin typeface="Century Gothic" panose="020B0502020202020204" pitchFamily="34" charset="0"/>
                <a:cs typeface="Arial" panose="020B0604020202020204" pitchFamily="34" charset="0"/>
              </a:rPr>
              <a:t>​</a:t>
            </a:r>
          </a:p>
          <a:p>
            <a:pPr marL="285750" lvl="0" indent="-285750" fontAlgn="base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</a:pPr>
            <a:r>
              <a:rPr lang="de-DE" dirty="0">
                <a:latin typeface="Century Gothic" panose="020B0502020202020204" pitchFamily="34" charset="0"/>
                <a:cs typeface="Arial" panose="020B0604020202020204" pitchFamily="34" charset="0"/>
              </a:rPr>
              <a:t>Instant </a:t>
            </a:r>
            <a:r>
              <a:rPr lang="de-DE" dirty="0" err="1">
                <a:latin typeface="Century Gothic" panose="020B0502020202020204" pitchFamily="34" charset="0"/>
                <a:cs typeface="Arial" panose="020B0604020202020204" pitchFamily="34" charset="0"/>
              </a:rPr>
              <a:t>messaging</a:t>
            </a:r>
            <a:r>
              <a:rPr lang="de-DE" dirty="0">
                <a:latin typeface="Century Gothic" panose="020B0502020202020204" pitchFamily="34" charset="0"/>
                <a:cs typeface="Arial" panose="020B0604020202020204" pitchFamily="34" charset="0"/>
              </a:rPr>
              <a:t> and </a:t>
            </a:r>
            <a:r>
              <a:rPr lang="de-DE" dirty="0" err="1">
                <a:latin typeface="Century Gothic" panose="020B0502020202020204" pitchFamily="34" charset="0"/>
                <a:cs typeface="Arial" panose="020B0604020202020204" pitchFamily="34" charset="0"/>
              </a:rPr>
              <a:t>presence</a:t>
            </a:r>
            <a:r>
              <a:rPr lang="de-DE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Century Gothic" panose="020B0502020202020204" pitchFamily="34" charset="0"/>
                <a:cs typeface="Arial" panose="020B0604020202020204" pitchFamily="34" charset="0"/>
              </a:rPr>
              <a:t>management</a:t>
            </a:r>
            <a:r>
              <a:rPr lang="de-DE" dirty="0">
                <a:latin typeface="Century Gothic" panose="020B0502020202020204" pitchFamily="34" charset="0"/>
                <a:cs typeface="Arial" panose="020B0604020202020204" pitchFamily="34" charset="0"/>
              </a:rPr>
              <a:t>, incl. </a:t>
            </a:r>
            <a:r>
              <a:rPr lang="de-DE" dirty="0" err="1">
                <a:latin typeface="Century Gothic" panose="020B0502020202020204" pitchFamily="34" charset="0"/>
                <a:cs typeface="Arial" panose="020B0604020202020204" pitchFamily="34" charset="0"/>
              </a:rPr>
              <a:t>federation</a:t>
            </a:r>
            <a:r>
              <a:rPr lang="de-DE" dirty="0">
                <a:latin typeface="Century Gothic" panose="020B0502020202020204" pitchFamily="34" charset="0"/>
                <a:cs typeface="Arial" panose="020B0604020202020204" pitchFamily="34" charset="0"/>
              </a:rPr>
              <a:t>​</a:t>
            </a:r>
          </a:p>
          <a:p>
            <a:pPr marL="285750" lvl="0" indent="-285750" fontAlgn="base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</a:pPr>
            <a:r>
              <a:rPr lang="de-DE" dirty="0">
                <a:latin typeface="Century Gothic" panose="020B0502020202020204" pitchFamily="34" charset="0"/>
                <a:cs typeface="Arial" panose="020B0604020202020204" pitchFamily="34" charset="0"/>
              </a:rPr>
              <a:t>Audio/</a:t>
            </a:r>
            <a:r>
              <a:rPr lang="de-DE" dirty="0" err="1">
                <a:latin typeface="Century Gothic" panose="020B0502020202020204" pitchFamily="34" charset="0"/>
                <a:cs typeface="Arial" panose="020B0604020202020204" pitchFamily="34" charset="0"/>
              </a:rPr>
              <a:t>video</a:t>
            </a:r>
            <a:r>
              <a:rPr lang="de-DE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Century Gothic" panose="020B0502020202020204" pitchFamily="34" charset="0"/>
                <a:cs typeface="Arial" panose="020B0604020202020204" pitchFamily="34" charset="0"/>
              </a:rPr>
              <a:t>chat</a:t>
            </a:r>
            <a:r>
              <a:rPr lang="de-DE" dirty="0">
                <a:latin typeface="Century Gothic" panose="020B0502020202020204" pitchFamily="34" charset="0"/>
                <a:cs typeface="Arial" panose="020B0604020202020204" pitchFamily="34" charset="0"/>
              </a:rPr>
              <a:t> on </a:t>
            </a:r>
            <a:r>
              <a:rPr lang="de-DE" dirty="0" err="1">
                <a:latin typeface="Century Gothic" panose="020B0502020202020204" pitchFamily="34" charset="0"/>
                <a:cs typeface="Arial" panose="020B0604020202020204" pitchFamily="34" charset="0"/>
              </a:rPr>
              <a:t>WebRTC</a:t>
            </a:r>
            <a:r>
              <a:rPr lang="de-DE" dirty="0">
                <a:latin typeface="Century Gothic" panose="020B0502020202020204" pitchFamily="34" charset="0"/>
                <a:cs typeface="Arial" panose="020B0604020202020204" pitchFamily="34" charset="0"/>
              </a:rPr>
              <a:t> Basis</a:t>
            </a:r>
            <a:r>
              <a:rPr lang="en-US" dirty="0">
                <a:latin typeface="Century Gothic" panose="020B0502020202020204" pitchFamily="34" charset="0"/>
                <a:cs typeface="Arial" panose="020B0604020202020204" pitchFamily="34" charset="0"/>
              </a:rPr>
              <a:t>​</a:t>
            </a:r>
          </a:p>
          <a:p>
            <a:pPr marL="285750" lvl="0" indent="-285750" fontAlgn="base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</a:pPr>
            <a:r>
              <a:rPr lang="en-US" dirty="0">
                <a:latin typeface="Century Gothic" panose="020B0502020202020204" pitchFamily="34" charset="0"/>
                <a:cs typeface="Arial" panose="020B0604020202020204" pitchFamily="34" charset="0"/>
              </a:rPr>
              <a:t>Easy commissioning with </a:t>
            </a:r>
            <a:r>
              <a:rPr lang="en-US" dirty="0" err="1">
                <a:latin typeface="Century Gothic" panose="020B0502020202020204" pitchFamily="34" charset="0"/>
                <a:cs typeface="Arial" panose="020B0604020202020204" pitchFamily="34" charset="0"/>
              </a:rPr>
              <a:t>ProCall</a:t>
            </a:r>
            <a:r>
              <a:rPr lang="en-US" dirty="0">
                <a:latin typeface="Century Gothic" panose="020B0502020202020204" pitchFamily="34" charset="0"/>
                <a:cs typeface="Arial" panose="020B0604020202020204" pitchFamily="34" charset="0"/>
              </a:rPr>
              <a:t> Mobility Services (optional) </a:t>
            </a:r>
          </a:p>
        </p:txBody>
      </p:sp>
      <p:pic>
        <p:nvPicPr>
          <p:cNvPr id="8" name="Inhaltsplatzhalter 6">
            <a:extLst>
              <a:ext uri="{FF2B5EF4-FFF2-40B4-BE49-F238E27FC236}">
                <a16:creationId xmlns:a16="http://schemas.microsoft.com/office/drawing/2014/main" id="{866CD233-68EB-4C55-AF92-CDF5A4F5B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115" y="1381431"/>
            <a:ext cx="2541829" cy="437368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2266C20-3B28-42F1-ACB0-124E659E36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281" y="5863245"/>
            <a:ext cx="1526135" cy="449362"/>
          </a:xfrm>
          <a:prstGeom prst="rect">
            <a:avLst/>
          </a:prstGeom>
        </p:spPr>
      </p:pic>
      <p:pic>
        <p:nvPicPr>
          <p:cNvPr id="11" name="Inhaltsplatzhalter 6">
            <a:extLst>
              <a:ext uri="{FF2B5EF4-FFF2-40B4-BE49-F238E27FC236}">
                <a16:creationId xmlns:a16="http://schemas.microsoft.com/office/drawing/2014/main" id="{F4DB8839-C903-4BE4-8950-ABA8DC926F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130" y="1372778"/>
            <a:ext cx="2556533" cy="438185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1A0A388-857C-4C0A-BA47-3AF7FF01D8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988" y="5856742"/>
            <a:ext cx="1363861" cy="47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397982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">
  <a:themeElements>
    <a:clrScheme name="FONtev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8C6"/>
      </a:accent1>
      <a:accent2>
        <a:srgbClr val="EA6D0D"/>
      </a:accent2>
      <a:accent3>
        <a:srgbClr val="FFAF00"/>
      </a:accent3>
      <a:accent4>
        <a:srgbClr val="3C5AA0"/>
      </a:accent4>
      <a:accent5>
        <a:srgbClr val="BE1441"/>
      </a:accent5>
      <a:accent6>
        <a:srgbClr val="C8D247"/>
      </a:accent6>
      <a:hlink>
        <a:srgbClr val="0563C1"/>
      </a:hlink>
      <a:folHlink>
        <a:srgbClr val="954F72"/>
      </a:folHlink>
    </a:clrScheme>
    <a:fontScheme name="Benutzerdefiniert 2">
      <a:majorFont>
        <a:latin typeface="RBNo2.1a Book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197</Words>
  <Application>Microsoft Office PowerPoint</Application>
  <PresentationFormat>Breitbild</PresentationFormat>
  <Paragraphs>44</Paragraphs>
  <Slides>11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6" baseType="lpstr">
      <vt:lpstr>Arial</vt:lpstr>
      <vt:lpstr>Calibri</vt:lpstr>
      <vt:lpstr>Century Gothic</vt:lpstr>
      <vt:lpstr>RBNo2.1a Book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B&amp;B. Markenagentur</dc:creator>
  <cp:lastModifiedBy>Wille, Daniel</cp:lastModifiedBy>
  <cp:revision>61</cp:revision>
  <dcterms:created xsi:type="dcterms:W3CDTF">2018-08-01T09:01:31Z</dcterms:created>
  <dcterms:modified xsi:type="dcterms:W3CDTF">2019-04-29T08:20:01Z</dcterms:modified>
</cp:coreProperties>
</file>